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64" r:id="rId6"/>
    <p:sldId id="265" r:id="rId7"/>
    <p:sldId id="266" r:id="rId8"/>
    <p:sldId id="269" r:id="rId9"/>
    <p:sldId id="270" r:id="rId10"/>
  </p:sldIdLst>
  <p:sldSz cx="15119350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747775"/>
          </p15:clr>
        </p15:guide>
        <p15:guide id="2" pos="476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EAA58-4EDA-4114-B047-75ABB572CC32}">
  <a:tblStyle styleId="{AE7EAA58-4EDA-4114-B047-75ABB572C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EE82D6-AF98-40BB-A63E-5EA55E4C34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72" y="-960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36d618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36d618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7c7422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7c7422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03bcc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703bcc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76EDE4C8-44BB-CA71-07E9-B40C33DC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6b4128d45_0_134:notes">
            <a:extLst>
              <a:ext uri="{FF2B5EF4-FFF2-40B4-BE49-F238E27FC236}">
                <a16:creationId xmlns:a16="http://schemas.microsoft.com/office/drawing/2014/main" xmlns="" id="{A03B3D01-6F30-747E-AFE3-CFB3FE713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6b4128d45_0_134:notes">
            <a:extLst>
              <a:ext uri="{FF2B5EF4-FFF2-40B4-BE49-F238E27FC236}">
                <a16:creationId xmlns:a16="http://schemas.microsoft.com/office/drawing/2014/main" xmlns="" id="{4E40467E-E9DD-0B46-90E2-0A5B4CAC2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117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7c7422a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7c7422a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4128d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4128d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7c7422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7c7422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703bcce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703bcce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7c7422a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7c7422a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rm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32virtualw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82600" y="2861100"/>
            <a:ext cx="12154800" cy="4969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4125" tIns="164125" rIns="164125" bIns="1641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/>
              <a:t>TARGET FOLDER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SRNTGT046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Apatite Steel  Production Facility</a:t>
            </a:r>
            <a:r>
              <a:rPr lang="fr" sz="4000" dirty="0"/>
              <a:t>, SRN</a:t>
            </a:r>
            <a:endParaRPr sz="4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5966700" y="99017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SECRET - DCS WORLD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</a:rPr>
              <a:t> REL TO COALITION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66700" y="175850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SECRET - DCS WORLD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0000"/>
                </a:solidFill>
              </a:rPr>
              <a:t> REL TO COALITION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D:\GIT PROJECTS\OPAT-background\Virtual Intelligence Service only logo.PNG">
            <a:extLst>
              <a:ext uri="{FF2B5EF4-FFF2-40B4-BE49-F238E27FC236}">
                <a16:creationId xmlns:a16="http://schemas.microsoft.com/office/drawing/2014/main" xmlns="" id="{01996E76-C639-50FB-60F7-1267602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686" y="21695"/>
            <a:ext cx="2225675" cy="195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8732FD84-C46A-E357-BF0C-E626FC0D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"/>
          <a:stretch/>
        </p:blipFill>
        <p:spPr>
          <a:xfrm>
            <a:off x="-1" y="1937312"/>
            <a:ext cx="15119351" cy="8952814"/>
          </a:xfrm>
          <a:prstGeom prst="rect">
            <a:avLst/>
          </a:prstGeom>
        </p:spPr>
      </p:pic>
      <p:sp>
        <p:nvSpPr>
          <p:cNvPr id="67" name="Google Shape;67;p14"/>
          <p:cNvSpPr txBox="1"/>
          <p:nvPr/>
        </p:nvSpPr>
        <p:spPr>
          <a:xfrm>
            <a:off x="11778950" y="5258534"/>
            <a:ext cx="2067951" cy="72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Apatite Steel  Production Facility </a:t>
            </a:r>
            <a:r>
              <a:rPr lang="fr-FR" sz="1400" b="1" dirty="0"/>
              <a:t>SRNTGT046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>
            <a:cxnSpLocks/>
            <a:stCxn id="69" idx="3"/>
            <a:endCxn id="67" idx="1"/>
          </p:cNvCxnSpPr>
          <p:nvPr/>
        </p:nvCxnSpPr>
        <p:spPr>
          <a:xfrm flipV="1">
            <a:off x="9599588" y="5618534"/>
            <a:ext cx="2179362" cy="8563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/>
          <p:nvPr/>
        </p:nvSpPr>
        <p:spPr>
          <a:xfrm>
            <a:off x="8879588" y="5344173"/>
            <a:ext cx="720000" cy="720000"/>
          </a:xfrm>
          <a:prstGeom prst="plus">
            <a:avLst>
              <a:gd name="adj" fmla="val 40260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12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8D07B8F-C844-9646-C47F-C23EA3F2F2A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33F2EA3-C8B0-A347-9DF1-188907E33A56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DA8BD373-0F98-30BF-565F-C5D5634F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436EC87-BC15-B478-9A08-44B135964F78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D74D9B4C-888E-3586-B17A-E3B3771E3E1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FAC916FC-AD9E-316D-32C8-15EE9A123284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18ADB6F-F206-0746-E08D-1A7EA962B6D2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6336169-30ED-DC4A-E98C-4B77D80CA7CD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305E4DF6-9EC3-840B-1015-23DACEC037B5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1A9F1F7-3547-D919-8900-7BB21E837CF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0A5F5B-3530-AA56-EC12-617BC4B7D8E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AAB1D89-B812-5ABA-332C-85672FE35DE5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CFC4E-BE8D-7EAA-1498-852E8F6D819B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8EC6BD-559C-98BE-97BF-69E70B6949F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11" name="Picture 10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46D555E-0F04-FFD3-30EC-F9442B68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xmlns="" id="{332B3DF7-18FB-9CD6-5BCA-B99922292232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59A5A0-96B7-E804-4585-9807AAB7785E}"/>
              </a:ext>
            </a:extLst>
          </p:cNvPr>
          <p:cNvSpPr txBox="1"/>
          <p:nvPr/>
        </p:nvSpPr>
        <p:spPr>
          <a:xfrm>
            <a:off x="2429057" y="346900"/>
            <a:ext cx="7573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JOINT OPERATIONS GRAPHIC</a:t>
            </a:r>
            <a:r>
              <a:rPr lang="en-GB" sz="2000" b="1" dirty="0">
                <a:solidFill>
                  <a:schemeClr val="dk1"/>
                </a:solidFill>
              </a:rPr>
              <a:t> 1</a:t>
            </a:r>
            <a:endParaRPr lang="en-GB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55C1634-AB21-53F2-A4D2-456ADB96E8E9}"/>
              </a:ext>
            </a:extLst>
          </p:cNvPr>
          <p:cNvGrpSpPr/>
          <p:nvPr/>
        </p:nvGrpSpPr>
        <p:grpSpPr>
          <a:xfrm rot="20675653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2BFAAD-920A-675C-1FD5-C55327BF886D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Google Shape;66;p14">
              <a:extLst>
                <a:ext uri="{FF2B5EF4-FFF2-40B4-BE49-F238E27FC236}">
                  <a16:creationId xmlns:a16="http://schemas.microsoft.com/office/drawing/2014/main" xmlns="" id="{BFB680E9-3DA7-EEAC-3069-92543B9F248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Kép 6">
            <a:extLst>
              <a:ext uri="{FF2B5EF4-FFF2-40B4-BE49-F238E27FC236}">
                <a16:creationId xmlns:a16="http://schemas.microsoft.com/office/drawing/2014/main" xmlns="" id="{348E91E9-1357-3A35-4B0D-92970688E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28" r="5287" b="2281"/>
          <a:stretch/>
        </p:blipFill>
        <p:spPr>
          <a:xfrm>
            <a:off x="0" y="1905736"/>
            <a:ext cx="15119350" cy="87860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FD8D63-AE2A-B4A0-5709-6D2B6469CACF}"/>
              </a:ext>
            </a:extLst>
          </p:cNvPr>
          <p:cNvGrpSpPr/>
          <p:nvPr/>
        </p:nvGrpSpPr>
        <p:grpSpPr>
          <a:xfrm rot="21397469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DD278BB-0E2A-D059-169F-A373D7567300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Google Shape;66;p14">
              <a:extLst>
                <a:ext uri="{FF2B5EF4-FFF2-40B4-BE49-F238E27FC236}">
                  <a16:creationId xmlns:a16="http://schemas.microsoft.com/office/drawing/2014/main" xmlns="" id="{0B73D565-D51E-4DD9-7115-86D0AAD0A73B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49D9E-1189-BC48-CE4B-F10DEB44912A}"/>
              </a:ext>
            </a:extLst>
          </p:cNvPr>
          <p:cNvSpPr txBox="1"/>
          <p:nvPr/>
        </p:nvSpPr>
        <p:spPr>
          <a:xfrm>
            <a:off x="2464354" y="368119"/>
            <a:ext cx="66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FACILITY OUTLINE GRAPHIC</a:t>
            </a:r>
            <a:r>
              <a:rPr lang="en-GB" sz="2000" b="1" dirty="0">
                <a:solidFill>
                  <a:schemeClr val="dk1"/>
                </a:solidFill>
              </a:rPr>
              <a:t> 1/1</a:t>
            </a:r>
            <a:endParaRPr lang="en-GB" sz="20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69C4A35-217C-C41A-6CD2-4DB906020BE1}"/>
              </a:ext>
            </a:extLst>
          </p:cNvPr>
          <p:cNvSpPr/>
          <p:nvPr/>
        </p:nvSpPr>
        <p:spPr>
          <a:xfrm rot="17393309">
            <a:off x="8277266" y="3341374"/>
            <a:ext cx="353844" cy="474411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3422960685">
                  <a:custGeom>
                    <a:avLst/>
                    <a:gdLst>
                      <a:gd name="connsiteX0" fmla="*/ 0 w 466373"/>
                      <a:gd name="connsiteY0" fmla="*/ 0 h 727424"/>
                      <a:gd name="connsiteX1" fmla="*/ 466373 w 466373"/>
                      <a:gd name="connsiteY1" fmla="*/ 0 h 727424"/>
                      <a:gd name="connsiteX2" fmla="*/ 466373 w 466373"/>
                      <a:gd name="connsiteY2" fmla="*/ 363712 h 727424"/>
                      <a:gd name="connsiteX3" fmla="*/ 466373 w 466373"/>
                      <a:gd name="connsiteY3" fmla="*/ 727424 h 727424"/>
                      <a:gd name="connsiteX4" fmla="*/ 0 w 466373"/>
                      <a:gd name="connsiteY4" fmla="*/ 727424 h 727424"/>
                      <a:gd name="connsiteX5" fmla="*/ 0 w 466373"/>
                      <a:gd name="connsiteY5" fmla="*/ 349164 h 727424"/>
                      <a:gd name="connsiteX6" fmla="*/ 0 w 466373"/>
                      <a:gd name="connsiteY6" fmla="*/ 0 h 72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373" h="727424" extrusionOk="0">
                        <a:moveTo>
                          <a:pt x="0" y="0"/>
                        </a:moveTo>
                        <a:cubicBezTo>
                          <a:pt x="210922" y="-4963"/>
                          <a:pt x="298877" y="-7230"/>
                          <a:pt x="466373" y="0"/>
                        </a:cubicBezTo>
                        <a:cubicBezTo>
                          <a:pt x="465900" y="166394"/>
                          <a:pt x="473725" y="207826"/>
                          <a:pt x="466373" y="363712"/>
                        </a:cubicBezTo>
                        <a:cubicBezTo>
                          <a:pt x="459021" y="519598"/>
                          <a:pt x="472045" y="606407"/>
                          <a:pt x="466373" y="727424"/>
                        </a:cubicBezTo>
                        <a:cubicBezTo>
                          <a:pt x="304688" y="713087"/>
                          <a:pt x="194248" y="715658"/>
                          <a:pt x="0" y="727424"/>
                        </a:cubicBezTo>
                        <a:cubicBezTo>
                          <a:pt x="-14223" y="594371"/>
                          <a:pt x="18368" y="530214"/>
                          <a:pt x="0" y="349164"/>
                        </a:cubicBezTo>
                        <a:cubicBezTo>
                          <a:pt x="-18368" y="168114"/>
                          <a:pt x="-15923" y="156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Google Shape;67;p14">
            <a:extLst>
              <a:ext uri="{FF2B5EF4-FFF2-40B4-BE49-F238E27FC236}">
                <a16:creationId xmlns:a16="http://schemas.microsoft.com/office/drawing/2014/main" xmlns="" id="{625225CB-AC53-29F5-DC84-130CA9D34A8B}"/>
              </a:ext>
            </a:extLst>
          </p:cNvPr>
          <p:cNvSpPr txBox="1"/>
          <p:nvPr/>
        </p:nvSpPr>
        <p:spPr>
          <a:xfrm>
            <a:off x="11303369" y="3987304"/>
            <a:ext cx="2687952" cy="6477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/>
              <a:t>Apatite Steel  Production Facility </a:t>
            </a:r>
            <a:br>
              <a:rPr lang="en-GB" sz="1400" b="1" dirty="0"/>
            </a:br>
            <a:r>
              <a:rPr lang="en-GB" b="1" dirty="0">
                <a:solidFill>
                  <a:schemeClr val="dk1"/>
                </a:solidFill>
              </a:rPr>
              <a:t>SRNTGT046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536EFA4B-23CF-D1F4-4249-F7585D6E08AC}"/>
              </a:ext>
            </a:extLst>
          </p:cNvPr>
          <p:cNvCxnSpPr>
            <a:cxnSpLocks/>
            <a:stCxn id="80" idx="1"/>
            <a:endCxn id="79" idx="2"/>
          </p:cNvCxnSpPr>
          <p:nvPr/>
        </p:nvCxnSpPr>
        <p:spPr>
          <a:xfrm flipH="1" flipV="1">
            <a:off x="8677246" y="3659275"/>
            <a:ext cx="2626123" cy="651914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E64488A9-9BEC-F786-EDD9-E90651A3658B}"/>
              </a:ext>
            </a:extLst>
          </p:cNvPr>
          <p:cNvSpPr/>
          <p:nvPr/>
        </p:nvSpPr>
        <p:spPr>
          <a:xfrm rot="21213453">
            <a:off x="7512856" y="5743131"/>
            <a:ext cx="458519" cy="380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Google Shape;67;p14">
            <a:extLst>
              <a:ext uri="{FF2B5EF4-FFF2-40B4-BE49-F238E27FC236}">
                <a16:creationId xmlns:a16="http://schemas.microsoft.com/office/drawing/2014/main" xmlns="" id="{3F971C08-9B1C-4908-B669-92248C3EC8A4}"/>
              </a:ext>
            </a:extLst>
          </p:cNvPr>
          <p:cNvSpPr txBox="1"/>
          <p:nvPr/>
        </p:nvSpPr>
        <p:spPr>
          <a:xfrm>
            <a:off x="4274202" y="5644139"/>
            <a:ext cx="2226441" cy="4931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Apatite SAM </a:t>
            </a:r>
            <a:r>
              <a:rPr lang="fr-FR" sz="1400" b="1" dirty="0" err="1"/>
              <a:t>Factory</a:t>
            </a:r>
            <a:r>
              <a:rPr lang="fr-FR" sz="1400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b="1" dirty="0"/>
              <a:t>SRNTGT072</a:t>
            </a:r>
            <a:endParaRPr lang="en-GB" b="1" dirty="0">
              <a:solidFill>
                <a:schemeClr val="dk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7C5552D8-5CFE-247E-609D-07B12F6BD427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>
            <a:off x="6500643" y="5890724"/>
            <a:ext cx="1013661" cy="68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2CAC094-7961-5DA5-338A-3529A42F3C0D}"/>
              </a:ext>
            </a:extLst>
          </p:cNvPr>
          <p:cNvSpPr/>
          <p:nvPr/>
        </p:nvSpPr>
        <p:spPr>
          <a:xfrm rot="20041327">
            <a:off x="12839014" y="6960249"/>
            <a:ext cx="556899" cy="47324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556899"/>
                      <a:gd name="connsiteY0" fmla="*/ 0 h 473247"/>
                      <a:gd name="connsiteX1" fmla="*/ 556899 w 556899"/>
                      <a:gd name="connsiteY1" fmla="*/ 0 h 473247"/>
                      <a:gd name="connsiteX2" fmla="*/ 556899 w 556899"/>
                      <a:gd name="connsiteY2" fmla="*/ 473247 h 473247"/>
                      <a:gd name="connsiteX3" fmla="*/ 0 w 556899"/>
                      <a:gd name="connsiteY3" fmla="*/ 473247 h 473247"/>
                      <a:gd name="connsiteX4" fmla="*/ 0 w 556899"/>
                      <a:gd name="connsiteY4" fmla="*/ 0 h 47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899" h="473247" extrusionOk="0">
                        <a:moveTo>
                          <a:pt x="0" y="0"/>
                        </a:moveTo>
                        <a:cubicBezTo>
                          <a:pt x="176037" y="-3952"/>
                          <a:pt x="377661" y="23421"/>
                          <a:pt x="556899" y="0"/>
                        </a:cubicBezTo>
                        <a:cubicBezTo>
                          <a:pt x="536041" y="129563"/>
                          <a:pt x="535258" y="304582"/>
                          <a:pt x="556899" y="473247"/>
                        </a:cubicBezTo>
                        <a:cubicBezTo>
                          <a:pt x="421716" y="448023"/>
                          <a:pt x="114091" y="447109"/>
                          <a:pt x="0" y="473247"/>
                        </a:cubicBezTo>
                        <a:cubicBezTo>
                          <a:pt x="-11144" y="268821"/>
                          <a:pt x="-21738" y="113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E32F8595-B9A3-0D89-9162-DE8760A3827D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10650524" y="5477177"/>
            <a:ext cx="2363293" cy="1506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8225444-4C5B-B340-BCAD-05E4E66CCB39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64829740-FDE4-A42B-8464-8C1447699DE9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xmlns="" id="{CBB3B2EB-20BF-8FD4-89AD-48193ECED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EE6A8D8A-90E1-A899-DBC5-1C1701CB767C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88B9C10-97E2-AE2B-8E71-37E0883B4EC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4B298C03-23F4-9DF1-1277-0972D24907DE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AD60944A-69F6-1046-FD9C-7CCF57EF4635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26194DD3-26A7-5139-0E9D-A9BDF571EE0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6F923EC6-D1B4-E561-22C8-5B7EAE7450F1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ACD32F0F-D734-47D4-269E-F3A7BA6488C6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94BCF24-DCE2-1077-C920-DE0632CF0981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1A230995-C879-8719-D002-39CC12EBCA64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928F7AD-FEDF-58F4-A929-90D43D7EA12A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BEB8001-10D6-6E8D-480D-487DC5D0AEA0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15" name="Picture 14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2103B493-546E-5F41-4911-221AD7086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16" name="Rektangel 11">
              <a:extLst>
                <a:ext uri="{FF2B5EF4-FFF2-40B4-BE49-F238E27FC236}">
                  <a16:creationId xmlns:a16="http://schemas.microsoft.com/office/drawing/2014/main" xmlns="" id="{C1EE181C-472A-87AF-C3C6-970CF0A4BB94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xmlns="" id="{116F48F0-6074-A1CE-AA9D-0C6CD3B0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erial view of a city&#10;&#10;Description automatically generated">
            <a:extLst>
              <a:ext uri="{FF2B5EF4-FFF2-40B4-BE49-F238E27FC236}">
                <a16:creationId xmlns:a16="http://schemas.microsoft.com/office/drawing/2014/main" xmlns="" id="{D0496296-7036-EB6D-AF85-CE5EADC7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37956" t="37326" r="18772" b="3277"/>
          <a:stretch/>
        </p:blipFill>
        <p:spPr>
          <a:xfrm>
            <a:off x="0" y="1937312"/>
            <a:ext cx="15117415" cy="87545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942D89-6CC8-B594-36EB-BD8C8F267D07}"/>
              </a:ext>
            </a:extLst>
          </p:cNvPr>
          <p:cNvSpPr txBox="1"/>
          <p:nvPr/>
        </p:nvSpPr>
        <p:spPr>
          <a:xfrm>
            <a:off x="2449364" y="402381"/>
            <a:ext cx="7575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DESIRED POINT OF IMPACT GRAPHIC 1/1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34B7294-B541-59B9-C8B4-D95D80B97952}"/>
              </a:ext>
            </a:extLst>
          </p:cNvPr>
          <p:cNvGrpSpPr/>
          <p:nvPr/>
        </p:nvGrpSpPr>
        <p:grpSpPr>
          <a:xfrm rot="2096002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105A3188-8C66-E70B-B209-434BB9DA37EF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Google Shape;66;p14">
              <a:extLst>
                <a:ext uri="{FF2B5EF4-FFF2-40B4-BE49-F238E27FC236}">
                  <a16:creationId xmlns:a16="http://schemas.microsoft.com/office/drawing/2014/main" xmlns="" id="{6559B857-9EB9-3802-2F84-E33A496D45EA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Google Shape;171;p20">
            <a:extLst>
              <a:ext uri="{FF2B5EF4-FFF2-40B4-BE49-F238E27FC236}">
                <a16:creationId xmlns:a16="http://schemas.microsoft.com/office/drawing/2014/main" xmlns="" id="{C530FE26-EBE8-F9C3-283E-6B0BABBA3B27}"/>
              </a:ext>
            </a:extLst>
          </p:cNvPr>
          <p:cNvSpPr txBox="1"/>
          <p:nvPr/>
        </p:nvSpPr>
        <p:spPr>
          <a:xfrm>
            <a:off x="290394" y="6083803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 </a:t>
            </a:r>
            <a:r>
              <a:rPr lang="fr" sz="1000" b="1" dirty="0"/>
              <a:t>: SRNTGT046-A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MAIN PRODUCTION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36.522 E 033 25.112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E622E589-9139-1D0C-1F6C-63BE3AC52C46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2996417" y="6000966"/>
            <a:ext cx="4528009" cy="4844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DB2D46C-5131-1361-A9D3-A267AC6A0F01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C292E18-7FEB-4857-0E59-483EF8B48B5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xmlns="" id="{7EF8C4BA-478E-9D10-CFBF-EC6B5D742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6BD1EF9-7674-CEB7-FE23-4B10084DF445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1A925778-A11F-A5A3-095C-4125099A5FB7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A5E8AAA4-625B-2BC5-46F1-54141931356B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EBAEACC5-9934-BA10-A3E9-9BA918FE9267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D394AFAC-7136-60E9-D6E3-41A96C550736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5047C13A-A466-2D5C-EED0-32F0BD0F0AB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15F453E9-B019-EEAA-1009-759FC3AB0B08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DD94583-59A3-7666-1DF3-22D366D5C604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0EF9B2CE-279D-8D5E-8349-32D2567BF42C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DOI:2011-JUN-20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7EE83AF-602A-BE72-6CDF-F094D2BBD208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C99BA51-A584-A8F7-3756-F9DAF2CE6EF7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20" name="Picture 19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99128C47-EB46-1DA6-C929-6BA1540E1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1" name="Rektangel 11">
              <a:extLst>
                <a:ext uri="{FF2B5EF4-FFF2-40B4-BE49-F238E27FC236}">
                  <a16:creationId xmlns:a16="http://schemas.microsoft.com/office/drawing/2014/main" xmlns="" id="{1A2653CA-5ABD-10A9-24A1-E72AF30AD667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49F2470-6433-303D-7DE7-47866F5088B4}"/>
              </a:ext>
            </a:extLst>
          </p:cNvPr>
          <p:cNvSpPr/>
          <p:nvPr/>
        </p:nvSpPr>
        <p:spPr>
          <a:xfrm>
            <a:off x="5579391" y="4512292"/>
            <a:ext cx="4110820" cy="3182645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xmlns="" id="{54CA5A7E-F9EE-DD38-BB3F-83D96931F4EF}"/>
              </a:ext>
            </a:extLst>
          </p:cNvPr>
          <p:cNvSpPr/>
          <p:nvPr/>
        </p:nvSpPr>
        <p:spPr>
          <a:xfrm>
            <a:off x="7450809" y="5879100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Google Shape;171;p20">
            <a:extLst>
              <a:ext uri="{FF2B5EF4-FFF2-40B4-BE49-F238E27FC236}">
                <a16:creationId xmlns:a16="http://schemas.microsoft.com/office/drawing/2014/main" xmlns="" id="{6AE202A2-218F-A682-8524-9C5B05BCFFCD}"/>
              </a:ext>
            </a:extLst>
          </p:cNvPr>
          <p:cNvSpPr txBox="1"/>
          <p:nvPr/>
        </p:nvSpPr>
        <p:spPr>
          <a:xfrm>
            <a:off x="290394" y="7988470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SECONDARY PRODUCTION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36.475 E 033 25.062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965DFC1E-0B4B-E57B-63EF-C9EF7FC10864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2996417" y="7148431"/>
            <a:ext cx="4635907" cy="12416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xmlns="" id="{B46FD604-DCFB-F302-92F4-5A7C03548842}"/>
              </a:ext>
            </a:extLst>
          </p:cNvPr>
          <p:cNvSpPr/>
          <p:nvPr/>
        </p:nvSpPr>
        <p:spPr>
          <a:xfrm>
            <a:off x="7558707" y="7026565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Google Shape;171;p20">
            <a:extLst>
              <a:ext uri="{FF2B5EF4-FFF2-40B4-BE49-F238E27FC236}">
                <a16:creationId xmlns:a16="http://schemas.microsoft.com/office/drawing/2014/main" xmlns="" id="{FBC7239A-B67B-8C12-B703-E32D2A7361FE}"/>
              </a:ext>
            </a:extLst>
          </p:cNvPr>
          <p:cNvSpPr txBox="1"/>
          <p:nvPr/>
        </p:nvSpPr>
        <p:spPr>
          <a:xfrm>
            <a:off x="290394" y="7026565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 </a:t>
            </a:r>
            <a:r>
              <a:rPr lang="fr" sz="1000" b="1" dirty="0"/>
              <a:t>: SRNTGT046-E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POWER FOR PRODUCTION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36.510 E 033 25.012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03737243-BA19-7109-0F12-CF013E288FE7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 flipV="1">
            <a:off x="2996417" y="6547096"/>
            <a:ext cx="3631309" cy="8811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xmlns="" id="{ABDA6BCA-1212-905A-A5EB-CB6E5C83D04B}"/>
              </a:ext>
            </a:extLst>
          </p:cNvPr>
          <p:cNvSpPr/>
          <p:nvPr/>
        </p:nvSpPr>
        <p:spPr>
          <a:xfrm>
            <a:off x="6554109" y="6425230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Google Shape;171;p20">
            <a:extLst>
              <a:ext uri="{FF2B5EF4-FFF2-40B4-BE49-F238E27FC236}">
                <a16:creationId xmlns:a16="http://schemas.microsoft.com/office/drawing/2014/main" xmlns="" id="{64B15780-9525-1ED8-9065-81B4841702A3}"/>
              </a:ext>
            </a:extLst>
          </p:cNvPr>
          <p:cNvSpPr txBox="1"/>
          <p:nvPr/>
        </p:nvSpPr>
        <p:spPr>
          <a:xfrm>
            <a:off x="290393" y="5136038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TERSIASY PRODUCTION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36.645 E 033 25.039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56" name="Google Shape;171;p20">
            <a:extLst>
              <a:ext uri="{FF2B5EF4-FFF2-40B4-BE49-F238E27FC236}">
                <a16:creationId xmlns:a16="http://schemas.microsoft.com/office/drawing/2014/main" xmlns="" id="{7AD08CA0-6D5E-C683-8E94-9AD68F8B8909}"/>
              </a:ext>
            </a:extLst>
          </p:cNvPr>
          <p:cNvSpPr txBox="1"/>
          <p:nvPr/>
        </p:nvSpPr>
        <p:spPr>
          <a:xfrm>
            <a:off x="290393" y="4203986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TERSIASY PRODUCTION FACILITY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36.560 E 033 25.039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550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A196B98C-B9D7-3FE3-DD46-34A08F67AB77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2996416" y="4605621"/>
            <a:ext cx="3154956" cy="2148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xmlns="" id="{77711384-6384-5EDF-3E18-24629ED71657}"/>
              </a:ext>
            </a:extLst>
          </p:cNvPr>
          <p:cNvSpPr/>
          <p:nvPr/>
        </p:nvSpPr>
        <p:spPr>
          <a:xfrm>
            <a:off x="6077755" y="4698617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D7F7B549-3639-7176-D7DC-BB508F3CE66A}"/>
              </a:ext>
            </a:extLst>
          </p:cNvPr>
          <p:cNvCxnSpPr>
            <a:cxnSpLocks/>
            <a:stCxn id="55" idx="3"/>
            <a:endCxn id="63" idx="1"/>
          </p:cNvCxnSpPr>
          <p:nvPr/>
        </p:nvCxnSpPr>
        <p:spPr>
          <a:xfrm flipV="1">
            <a:off x="2996416" y="5239745"/>
            <a:ext cx="3063642" cy="2979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BEFD8737-E308-D74C-CFC8-14D68E62DCF7}"/>
              </a:ext>
            </a:extLst>
          </p:cNvPr>
          <p:cNvSpPr/>
          <p:nvPr/>
        </p:nvSpPr>
        <p:spPr>
          <a:xfrm>
            <a:off x="5986441" y="5117879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Google Shape;171;p20">
            <a:extLst>
              <a:ext uri="{FF2B5EF4-FFF2-40B4-BE49-F238E27FC236}">
                <a16:creationId xmlns:a16="http://schemas.microsoft.com/office/drawing/2014/main" xmlns="" id="{BFCBB354-2502-46FE-DE8E-F48ABDEB14AC}"/>
              </a:ext>
            </a:extLst>
          </p:cNvPr>
          <p:cNvSpPr txBox="1"/>
          <p:nvPr/>
        </p:nvSpPr>
        <p:spPr>
          <a:xfrm>
            <a:off x="11639449" y="5322999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OXYGEN STORAGE FOR PRODUCTION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36.497 E 033 25.118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530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72" name="Google Shape;171;p20">
            <a:extLst>
              <a:ext uri="{FF2B5EF4-FFF2-40B4-BE49-F238E27FC236}">
                <a16:creationId xmlns:a16="http://schemas.microsoft.com/office/drawing/2014/main" xmlns="" id="{C02A6C80-68E0-74C7-7ACB-D40F4BCA00A2}"/>
              </a:ext>
            </a:extLst>
          </p:cNvPr>
          <p:cNvSpPr txBox="1"/>
          <p:nvPr/>
        </p:nvSpPr>
        <p:spPr>
          <a:xfrm>
            <a:off x="11639448" y="4436474"/>
            <a:ext cx="2706023" cy="803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 </a:t>
            </a:r>
            <a:r>
              <a:rPr lang="fr" sz="1000" b="1" dirty="0"/>
              <a:t>: SRNTGT046-G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OXYGEN STORAGE FOR PRODUCTION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N 67 36.510 E 033 25.156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DPI</a:t>
            </a:r>
            <a:r>
              <a:rPr lang="fr" sz="1000" b="1" dirty="0"/>
              <a:t> MSL: 530 FT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84026908-85AE-9F82-9BF5-2B54D66ED427}"/>
              </a:ext>
            </a:extLst>
          </p:cNvPr>
          <p:cNvCxnSpPr>
            <a:cxnSpLocks/>
            <a:stCxn id="72" idx="1"/>
            <a:endCxn id="74" idx="5"/>
          </p:cNvCxnSpPr>
          <p:nvPr/>
        </p:nvCxnSpPr>
        <p:spPr>
          <a:xfrm flipH="1">
            <a:off x="8214573" y="4838109"/>
            <a:ext cx="3424875" cy="919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xmlns="" id="{3F1B8D1C-59DB-C203-C6FE-D039F1FF6FE6}"/>
              </a:ext>
            </a:extLst>
          </p:cNvPr>
          <p:cNvSpPr/>
          <p:nvPr/>
        </p:nvSpPr>
        <p:spPr>
          <a:xfrm>
            <a:off x="7993723" y="5635369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80775F20-56A2-95DE-6B74-CB37EAFD3C78}"/>
              </a:ext>
            </a:extLst>
          </p:cNvPr>
          <p:cNvCxnSpPr>
            <a:cxnSpLocks/>
            <a:stCxn id="71" idx="1"/>
            <a:endCxn id="80" idx="5"/>
          </p:cNvCxnSpPr>
          <p:nvPr/>
        </p:nvCxnSpPr>
        <p:spPr>
          <a:xfrm flipH="1">
            <a:off x="8842473" y="5724634"/>
            <a:ext cx="2796976" cy="483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xmlns="" id="{6B316ACE-1827-16B9-04BB-4CFE371A2D9B}"/>
              </a:ext>
            </a:extLst>
          </p:cNvPr>
          <p:cNvSpPr/>
          <p:nvPr/>
        </p:nvSpPr>
        <p:spPr>
          <a:xfrm>
            <a:off x="8621623" y="5651157"/>
            <a:ext cx="294467" cy="24373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773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>
            <p:extLst>
              <p:ext uri="{D42A27DB-BD31-4B8C-83A1-F6EECF244321}">
                <p14:modId xmlns:p14="http://schemas.microsoft.com/office/powerpoint/2010/main" xmlns="" val="2384318019"/>
              </p:ext>
            </p:extLst>
          </p:nvPr>
        </p:nvGraphicFramePr>
        <p:xfrm>
          <a:off x="-25" y="2586435"/>
          <a:ext cx="15119950" cy="8139174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308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3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9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170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</a:rPr>
                        <a:t>DPI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TLE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WARHEAD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GUIDANCE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DESIRED EFFECT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IMPACT ANGLE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FUZING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/>
                        <a:t>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CONCRETE/BRICK FACTORY WITH SQUARE STACKS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CAT 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2000 lbs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STRUCTURE STEEL CLAD FACTORY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DECIMETRIC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CONCRETE/BRICK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D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CONCRETE/BRICK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MS BRICK POWER DISTRIBUTION BUILDING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60-90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25ms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16 TANK REVETTED LIQUID/GAS STORAGE CONTAINERS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G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16 TANK REVETTED LIQUID/GAS STORAGE CONTAINERS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CAT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1000 lbs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METRIC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BLAST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60-90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0ms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GB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49863-978C-536D-675B-D946BF7A6385}"/>
              </a:ext>
            </a:extLst>
          </p:cNvPr>
          <p:cNvSpPr txBox="1"/>
          <p:nvPr/>
        </p:nvSpPr>
        <p:spPr>
          <a:xfrm>
            <a:off x="2444982" y="369662"/>
            <a:ext cx="665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WEAPONEERING OPTIONS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30EB0E1-BA33-287C-7A27-A0CF558C628F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52D85984-528C-3F7C-9070-6F46F833058F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8BE08BE1-4E53-0C7B-1BCA-3D6C12486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38788945-4299-5541-2C26-BB18C186F36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148712CD-0C6E-505D-13F4-C32E74DE3BAB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4FAF44D0-4158-924A-1521-C66105FBF5B3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8763C191-465C-2F1D-4A95-3836C3101FD8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DE28B56F-481E-480A-CC0E-338ADCC35ECC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CED50D6F-6649-21C9-33F3-44FAA33D45AC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AA4F950E-2BA0-7B22-8AD1-1CC1327B0EE1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98C6ADE-7F81-2A20-1465-6094B44947B3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C0D064B-F24D-30AB-1E8F-E04AD47D78A2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9EE4F03-2F7E-5D57-7871-806EB13CBA24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2B85D0D-E1C1-253B-552A-C73D8B20B2A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D9671BC3-3C8B-EA74-7ABE-CF8506D86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856EE3A0-041F-BC13-06C3-C18C0DF5AEB1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city&#10;&#10;Description automatically generated">
            <a:extLst>
              <a:ext uri="{FF2B5EF4-FFF2-40B4-BE49-F238E27FC236}">
                <a16:creationId xmlns:a16="http://schemas.microsoft.com/office/drawing/2014/main" xmlns="" id="{BBD83A2E-7407-CAD2-DC1F-D73D19B1E93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22704" t="360" r="6753" b="2810"/>
          <a:stretch/>
        </p:blipFill>
        <p:spPr>
          <a:xfrm>
            <a:off x="0" y="1937312"/>
            <a:ext cx="15117415" cy="8754501"/>
          </a:xfrm>
          <a:prstGeom prst="rect">
            <a:avLst/>
          </a:prstGeom>
        </p:spPr>
      </p:pic>
      <p:grpSp>
        <p:nvGrpSpPr>
          <p:cNvPr id="199" name="Google Shape;199;p22"/>
          <p:cNvGrpSpPr/>
          <p:nvPr/>
        </p:nvGrpSpPr>
        <p:grpSpPr>
          <a:xfrm>
            <a:off x="8476672" y="3642018"/>
            <a:ext cx="2008575" cy="869161"/>
            <a:chOff x="7776608" y="3394154"/>
            <a:chExt cx="2008575" cy="869161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7776608" y="3394154"/>
              <a:ext cx="2008575" cy="31367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CER 250M / 812FT</a:t>
              </a:r>
              <a:endParaRPr sz="1000" b="1" dirty="0"/>
            </a:p>
          </p:txBody>
        </p:sp>
        <p:cxnSp>
          <p:nvCxnSpPr>
            <p:cNvPr id="203" name="Google Shape;203;p22"/>
            <p:cNvCxnSpPr>
              <a:cxnSpLocks/>
              <a:stCxn id="200" idx="2"/>
            </p:cNvCxnSpPr>
            <p:nvPr/>
          </p:nvCxnSpPr>
          <p:spPr>
            <a:xfrm flipH="1">
              <a:off x="8226349" y="3707833"/>
              <a:ext cx="554547" cy="555482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" name="Google Shape;205;p22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E26537-51D4-5E1B-D3DE-1690200F2314}"/>
              </a:ext>
            </a:extLst>
          </p:cNvPr>
          <p:cNvSpPr txBox="1"/>
          <p:nvPr/>
        </p:nvSpPr>
        <p:spPr>
          <a:xfrm>
            <a:off x="2429057" y="341867"/>
            <a:ext cx="668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 ESTIMATION GRAPHIC 1/1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89E1F1E-E0BC-EC2E-6308-C5EDD2193ECD}"/>
              </a:ext>
            </a:extLst>
          </p:cNvPr>
          <p:cNvGrpSpPr/>
          <p:nvPr/>
        </p:nvGrpSpPr>
        <p:grpSpPr>
          <a:xfrm rot="21222938">
            <a:off x="14195180" y="2629410"/>
            <a:ext cx="559046" cy="692832"/>
            <a:chOff x="15526400" y="3343535"/>
            <a:chExt cx="1172983" cy="1324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7348655-BC73-8764-2DDA-F633B18CABF9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Google Shape;66;p14">
              <a:extLst>
                <a:ext uri="{FF2B5EF4-FFF2-40B4-BE49-F238E27FC236}">
                  <a16:creationId xmlns:a16="http://schemas.microsoft.com/office/drawing/2014/main" xmlns="" id="{B7C7098C-E54C-BA5A-B744-8B5214C16D76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3" name="Google Shape;193;p22"/>
          <p:cNvSpPr txBox="1"/>
          <p:nvPr/>
        </p:nvSpPr>
        <p:spPr>
          <a:xfrm>
            <a:off x="5077370" y="6978306"/>
            <a:ext cx="899105" cy="28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1"/>
                </a:solidFill>
              </a:rPr>
              <a:t>DPI C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33E4099E-F6BD-6D6E-7928-2813595A912A}"/>
              </a:ext>
            </a:extLst>
          </p:cNvPr>
          <p:cNvCxnSpPr>
            <a:cxnSpLocks/>
            <a:stCxn id="193" idx="3"/>
          </p:cNvCxnSpPr>
          <p:nvPr/>
        </p:nvCxnSpPr>
        <p:spPr>
          <a:xfrm>
            <a:off x="5976475" y="7120356"/>
            <a:ext cx="1126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FE22A9E-E8C8-CFCF-BD89-6E139BCE9C6D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B556807-8819-5B86-2788-61E172D65963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xmlns="" id="{3B516BA8-52DE-67CB-54C5-DF22541E6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A127992D-B501-E205-B894-F99FC888F4C2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1C77736F-D058-7A8D-4533-352BC9C09902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5C8FFB9E-5246-7DD9-E274-44994EB3F36A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853E40A2-ECA3-0FDC-8F7D-70CC692FF69F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3464D6FA-8D7F-379B-32BA-1476F961BD1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9C606B75-3CF1-DD14-2C50-CE775AEE4C1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4FAE6549-0065-2064-6D28-8DF3AA62597F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9B6A8B9B-0950-FDC3-72E3-7A899264DDD2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A98303A-3055-5729-9DFD-706B8BA44C0C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64FF5D6-E617-0ED5-FDAC-5E48DAAD1EA1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E06F6601-C517-C3CD-ECCE-02524892DA74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32" name="Picture 31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1F70482C-7505-ADEB-3B84-56DE900C4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4" name="Rektangel 11">
              <a:extLst>
                <a:ext uri="{FF2B5EF4-FFF2-40B4-BE49-F238E27FC236}">
                  <a16:creationId xmlns:a16="http://schemas.microsoft.com/office/drawing/2014/main" xmlns="" id="{86C05637-09F2-A791-79EC-8FC720809605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2119D32-C088-D0F6-2B82-C746CD18F403}"/>
              </a:ext>
            </a:extLst>
          </p:cNvPr>
          <p:cNvSpPr/>
          <p:nvPr/>
        </p:nvSpPr>
        <p:spPr>
          <a:xfrm>
            <a:off x="6772759" y="6931676"/>
            <a:ext cx="2430928" cy="178278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193;p22">
            <a:extLst>
              <a:ext uri="{FF2B5EF4-FFF2-40B4-BE49-F238E27FC236}">
                <a16:creationId xmlns:a16="http://schemas.microsoft.com/office/drawing/2014/main" xmlns="" id="{FC7887BF-4BDB-381C-5FFE-823F93B30A20}"/>
              </a:ext>
            </a:extLst>
          </p:cNvPr>
          <p:cNvSpPr txBox="1"/>
          <p:nvPr/>
        </p:nvSpPr>
        <p:spPr>
          <a:xfrm>
            <a:off x="9582077" y="7471667"/>
            <a:ext cx="899105" cy="28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1"/>
                </a:solidFill>
              </a:rPr>
              <a:t>DPI G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EFAB1BC-FE0E-95BA-FBDC-E81BF9CF22D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641974" y="7613717"/>
            <a:ext cx="940103" cy="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A654F38-9E83-A9C2-E3CA-86A61E00CF83}"/>
              </a:ext>
            </a:extLst>
          </p:cNvPr>
          <p:cNvSpPr/>
          <p:nvPr/>
        </p:nvSpPr>
        <p:spPr>
          <a:xfrm>
            <a:off x="4067463" y="3955697"/>
            <a:ext cx="6174338" cy="6174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A8899808-3032-09D8-2EBB-CF5161E4C421}"/>
              </a:ext>
            </a:extLst>
          </p:cNvPr>
          <p:cNvSpPr/>
          <p:nvPr/>
        </p:nvSpPr>
        <p:spPr>
          <a:xfrm>
            <a:off x="5554805" y="4568155"/>
            <a:ext cx="6174338" cy="6174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916F69E-5892-0564-7BE2-FBC84D460589}"/>
              </a:ext>
            </a:extLst>
          </p:cNvPr>
          <p:cNvSpPr/>
          <p:nvPr/>
        </p:nvSpPr>
        <p:spPr>
          <a:xfrm>
            <a:off x="5772136" y="5345906"/>
            <a:ext cx="1126012" cy="969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02C9095-9AC8-EAA7-76ED-570DF779BC40}"/>
              </a:ext>
            </a:extLst>
          </p:cNvPr>
          <p:cNvSpPr/>
          <p:nvPr/>
        </p:nvSpPr>
        <p:spPr>
          <a:xfrm>
            <a:off x="10421641" y="8183960"/>
            <a:ext cx="616444" cy="4689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oogle Shape;199;p22">
            <a:extLst>
              <a:ext uri="{FF2B5EF4-FFF2-40B4-BE49-F238E27FC236}">
                <a16:creationId xmlns:a16="http://schemas.microsoft.com/office/drawing/2014/main" xmlns="" id="{C855A203-1A52-436C-442E-E5DB92E1B727}"/>
              </a:ext>
            </a:extLst>
          </p:cNvPr>
          <p:cNvGrpSpPr/>
          <p:nvPr/>
        </p:nvGrpSpPr>
        <p:grpSpPr>
          <a:xfrm>
            <a:off x="3037668" y="4082581"/>
            <a:ext cx="2734468" cy="1263325"/>
            <a:chOff x="7314852" y="3394154"/>
            <a:chExt cx="2734468" cy="1263325"/>
          </a:xfrm>
        </p:grpSpPr>
        <p:sp>
          <p:nvSpPr>
            <p:cNvPr id="41" name="Google Shape;200;p22">
              <a:extLst>
                <a:ext uri="{FF2B5EF4-FFF2-40B4-BE49-F238E27FC236}">
                  <a16:creationId xmlns:a16="http://schemas.microsoft.com/office/drawing/2014/main" xmlns="" id="{43FF7AC1-BCE4-1ADC-AC70-5C5B95DD8637}"/>
                </a:ext>
              </a:extLst>
            </p:cNvPr>
            <p:cNvSpPr txBox="1"/>
            <p:nvPr/>
          </p:nvSpPr>
          <p:spPr>
            <a:xfrm>
              <a:off x="7314852" y="3394154"/>
              <a:ext cx="2470331" cy="284101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CHEM STORAGE &lt;100m from DPI-C</a:t>
              </a:r>
              <a:endParaRPr sz="1000" b="1" dirty="0"/>
            </a:p>
          </p:txBody>
        </p:sp>
        <p:cxnSp>
          <p:nvCxnSpPr>
            <p:cNvPr id="42" name="Google Shape;203;p22">
              <a:extLst>
                <a:ext uri="{FF2B5EF4-FFF2-40B4-BE49-F238E27FC236}">
                  <a16:creationId xmlns:a16="http://schemas.microsoft.com/office/drawing/2014/main" xmlns="" id="{E72085E7-87F3-60E9-4287-76CCF8691B8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8550018" y="3678255"/>
              <a:ext cx="1499302" cy="979224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199;p22">
            <a:extLst>
              <a:ext uri="{FF2B5EF4-FFF2-40B4-BE49-F238E27FC236}">
                <a16:creationId xmlns:a16="http://schemas.microsoft.com/office/drawing/2014/main" xmlns="" id="{B9979C2A-002C-203A-5CDE-EF717EF6228B}"/>
              </a:ext>
            </a:extLst>
          </p:cNvPr>
          <p:cNvGrpSpPr/>
          <p:nvPr/>
        </p:nvGrpSpPr>
        <p:grpSpPr>
          <a:xfrm>
            <a:off x="11038085" y="7960612"/>
            <a:ext cx="3498559" cy="457813"/>
            <a:chOff x="6286624" y="5040204"/>
            <a:chExt cx="3498559" cy="457813"/>
          </a:xfrm>
        </p:grpSpPr>
        <p:sp>
          <p:nvSpPr>
            <p:cNvPr id="50" name="Google Shape;200;p22">
              <a:extLst>
                <a:ext uri="{FF2B5EF4-FFF2-40B4-BE49-F238E27FC236}">
                  <a16:creationId xmlns:a16="http://schemas.microsoft.com/office/drawing/2014/main" xmlns="" id="{349A6D2F-1AFF-BC80-53A8-FDBD77AA532E}"/>
                </a:ext>
              </a:extLst>
            </p:cNvPr>
            <p:cNvSpPr txBox="1"/>
            <p:nvPr/>
          </p:nvSpPr>
          <p:spPr>
            <a:xfrm>
              <a:off x="7314852" y="5040204"/>
              <a:ext cx="2470331" cy="315483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FUEL STORAGE &lt;200m from DPI-G</a:t>
              </a:r>
              <a:endParaRPr sz="1000" b="1" dirty="0"/>
            </a:p>
          </p:txBody>
        </p:sp>
        <p:cxnSp>
          <p:nvCxnSpPr>
            <p:cNvPr id="51" name="Google Shape;203;p22">
              <a:extLst>
                <a:ext uri="{FF2B5EF4-FFF2-40B4-BE49-F238E27FC236}">
                  <a16:creationId xmlns:a16="http://schemas.microsoft.com/office/drawing/2014/main" xmlns="" id="{49DAA0CB-9405-0717-239A-62D5DF93C7FF}"/>
                </a:ext>
              </a:extLst>
            </p:cNvPr>
            <p:cNvCxnSpPr>
              <a:cxnSpLocks/>
              <a:stCxn id="50" idx="1"/>
              <a:endCxn id="17" idx="3"/>
            </p:cNvCxnSpPr>
            <p:nvPr/>
          </p:nvCxnSpPr>
          <p:spPr>
            <a:xfrm flipH="1">
              <a:off x="6286624" y="5197946"/>
              <a:ext cx="1028228" cy="300071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72D8751-9BF1-867C-08D7-B50FA7155A0A}"/>
              </a:ext>
            </a:extLst>
          </p:cNvPr>
          <p:cNvSpPr/>
          <p:nvPr/>
        </p:nvSpPr>
        <p:spPr>
          <a:xfrm>
            <a:off x="10589601" y="6853481"/>
            <a:ext cx="616444" cy="12490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oogle Shape;199;p22">
            <a:extLst>
              <a:ext uri="{FF2B5EF4-FFF2-40B4-BE49-F238E27FC236}">
                <a16:creationId xmlns:a16="http://schemas.microsoft.com/office/drawing/2014/main" xmlns="" id="{22C6AB17-8B36-8FCC-DE93-6C3CD334073C}"/>
              </a:ext>
            </a:extLst>
          </p:cNvPr>
          <p:cNvGrpSpPr/>
          <p:nvPr/>
        </p:nvGrpSpPr>
        <p:grpSpPr>
          <a:xfrm>
            <a:off x="11206045" y="6379880"/>
            <a:ext cx="3498559" cy="457813"/>
            <a:chOff x="6286624" y="5040204"/>
            <a:chExt cx="3498559" cy="457813"/>
          </a:xfrm>
        </p:grpSpPr>
        <p:sp>
          <p:nvSpPr>
            <p:cNvPr id="59" name="Google Shape;200;p22">
              <a:extLst>
                <a:ext uri="{FF2B5EF4-FFF2-40B4-BE49-F238E27FC236}">
                  <a16:creationId xmlns:a16="http://schemas.microsoft.com/office/drawing/2014/main" xmlns="" id="{35755247-7538-F323-A546-2BF495E2B5B0}"/>
                </a:ext>
              </a:extLst>
            </p:cNvPr>
            <p:cNvSpPr txBox="1"/>
            <p:nvPr/>
          </p:nvSpPr>
          <p:spPr>
            <a:xfrm>
              <a:off x="7314852" y="5040204"/>
              <a:ext cx="2470331" cy="431211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/>
                <a:t>Appartment Building &lt;200m from DPI-G</a:t>
              </a:r>
              <a:endParaRPr sz="1000" b="1" dirty="0"/>
            </a:p>
          </p:txBody>
        </p:sp>
        <p:cxnSp>
          <p:nvCxnSpPr>
            <p:cNvPr id="60" name="Google Shape;203;p22">
              <a:extLst>
                <a:ext uri="{FF2B5EF4-FFF2-40B4-BE49-F238E27FC236}">
                  <a16:creationId xmlns:a16="http://schemas.microsoft.com/office/drawing/2014/main" xmlns="" id="{24916AA3-6B46-9C90-ADCB-393B7CF6C7B4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H="1">
              <a:off x="6286624" y="5255810"/>
              <a:ext cx="1028228" cy="242207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2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CDE 5: CJTF HQ APPROVAL REQUIRED. CHEMICAL SPILLAGE FROM STRIKE IS POSSIBLE AND MIGHT REACH APATITY (0.8NM SOUTH)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>
            <p:extLst>
              <p:ext uri="{D42A27DB-BD31-4B8C-83A1-F6EECF244321}">
                <p14:modId xmlns:p14="http://schemas.microsoft.com/office/powerpoint/2010/main" xmlns="" val="1023386722"/>
              </p:ext>
            </p:extLst>
          </p:nvPr>
        </p:nvGraphicFramePr>
        <p:xfrm>
          <a:off x="25" y="2625285"/>
          <a:ext cx="15119925" cy="6339450"/>
        </p:xfrm>
        <a:graphic>
          <a:graphicData uri="http://schemas.openxmlformats.org/drawingml/2006/table">
            <a:tbl>
              <a:tblPr>
                <a:noFill/>
                <a:tableStyleId>{85EE82D6-AF98-40BB-A63E-5EA55E4C3481}</a:tableStyleId>
              </a:tblPr>
              <a:tblGrid>
                <a:gridCol w="109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40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21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COLLATERAL DAMAGES WITHIN A 500M RADIUS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Apartment Building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Civilian Casualties.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Chemical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Chemical spills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Fuel Storage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14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Fuel storage might cause secondary damages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65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 b="1">
                          <a:solidFill>
                            <a:schemeClr val="dk1"/>
                          </a:solidFill>
                        </a:rPr>
                        <a:t>NO STRIKE ENTITIES WITHIN A 500M RADIUS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NSE ID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CATCODE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MIDB GEOS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REMARKS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8CC5AC-EB18-9825-CC9A-6C40D9180DD5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COLLATERAL DAMAGES ESTIMATION 1/1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DF24206-F3D6-12A0-1593-5E1E70A89510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120BC55-1A4C-F241-4E85-513E59F89F1C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DD25B4B8-C9B4-E7E1-8C2F-86F934565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E897F3E-DE76-B283-00D5-8A3B526165DD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CD2C489E-59D1-E23F-9833-53C365A385DA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D1082C95-71EC-A965-C34A-A04EFCB7A2EC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C0D1C568-D266-9A87-BAEC-6523F96D65EE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E91A1BFA-206E-34CA-4461-0938BC3ED05A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43C8BFC7-7B94-307D-37CA-2139A5DB532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9293E062-47A3-0152-FCB5-DEF05D5DE5CA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55751C4A-C1C4-296C-C066-15D8DC05897F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7763952-BB7C-FDBA-9504-1D35F82783A4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EB5737E5-BD62-C3AC-6493-22AACA1E36AC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07B1525-3501-1ED0-A317-C803E80EE25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27" name="Picture 26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4977D93C-DCEF-1DE1-D04B-C229A1512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28" name="Rektangel 11">
              <a:extLst>
                <a:ext uri="{FF2B5EF4-FFF2-40B4-BE49-F238E27FC236}">
                  <a16:creationId xmlns:a16="http://schemas.microsoft.com/office/drawing/2014/main" xmlns="" id="{D6766209-A494-63E2-762B-045B560FFC60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7941200" y="1907025"/>
            <a:ext cx="7179000" cy="4142967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erial view of a city&#10;&#10;Description automatically generated">
            <a:extLst>
              <a:ext uri="{FF2B5EF4-FFF2-40B4-BE49-F238E27FC236}">
                <a16:creationId xmlns:a16="http://schemas.microsoft.com/office/drawing/2014/main" xmlns="" id="{CC4CF796-9A4B-DF10-D2BF-87618BCF7A5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34560" t="31258" r="16670" b="2422"/>
          <a:stretch/>
        </p:blipFill>
        <p:spPr>
          <a:xfrm>
            <a:off x="7938413" y="1905446"/>
            <a:ext cx="7179001" cy="4118575"/>
          </a:xfrm>
          <a:prstGeom prst="rect">
            <a:avLst/>
          </a:prstGeom>
        </p:spPr>
      </p:pic>
      <p:grpSp>
        <p:nvGrpSpPr>
          <p:cNvPr id="261" name="Google Shape;261;p26"/>
          <p:cNvGrpSpPr/>
          <p:nvPr/>
        </p:nvGrpSpPr>
        <p:grpSpPr>
          <a:xfrm>
            <a:off x="1522925" y="4158450"/>
            <a:ext cx="4103108" cy="2016000"/>
            <a:chOff x="3671523" y="6965375"/>
            <a:chExt cx="1459350" cy="20160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3671523" y="6965375"/>
              <a:ext cx="1166100" cy="6759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TARGET OBJECTIVE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 dirty="0">
                  <a:solidFill>
                    <a:schemeClr val="dk1"/>
                  </a:solidFill>
                </a:rPr>
                <a:t>DAMAGE/CHANGE ASSESSMENT</a:t>
              </a:r>
              <a:endParaRPr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dk1"/>
                  </a:solidFill>
                </a:rPr>
                <a:t>DPI</a:t>
              </a:r>
              <a:r>
                <a:rPr lang="fr" b="1" dirty="0">
                  <a:solidFill>
                    <a:schemeClr val="dk1"/>
                  </a:solidFill>
                </a:rPr>
                <a:t>:[XXXXXX]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263" name="Google Shape;263;p26"/>
            <p:cNvCxnSpPr>
              <a:stCxn id="262" idx="2"/>
            </p:cNvCxnSpPr>
            <p:nvPr/>
          </p:nvCxnSpPr>
          <p:spPr>
            <a:xfrm>
              <a:off x="4254573" y="7641275"/>
              <a:ext cx="876300" cy="1340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26"/>
          <p:cNvSpPr txBox="1"/>
          <p:nvPr/>
        </p:nvSpPr>
        <p:spPr>
          <a:xfrm>
            <a:off x="3186600" y="10141525"/>
            <a:ext cx="119334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/>
              <a:t>BDA REMARK: [CLASSIFICATION] [DISSEMINATION]</a:t>
            </a:r>
            <a:r>
              <a:rPr lang="fr" b="1" dirty="0"/>
              <a:t> </a:t>
            </a:r>
            <a:r>
              <a:rPr lang="fr" dirty="0"/>
              <a:t>Assessment: Physical Damage/change, Collateral Damage, Functional Damage/change, Munitions Effectiveness, Reattack Recommendation, Additional/Collateral Effects</a:t>
            </a:r>
            <a:endParaRPr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10141525"/>
            <a:ext cx="3186600" cy="61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8" name="Google Shape;268;p26"/>
          <p:cNvSpPr txBox="1"/>
          <p:nvPr/>
        </p:nvSpPr>
        <p:spPr>
          <a:xfrm>
            <a:off x="5392275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POST-STRIKE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7C81908-D922-B3DB-30A0-1F5060C98D19}"/>
              </a:ext>
            </a:extLst>
          </p:cNvPr>
          <p:cNvSpPr txBox="1"/>
          <p:nvPr/>
        </p:nvSpPr>
        <p:spPr>
          <a:xfrm>
            <a:off x="2429057" y="369918"/>
            <a:ext cx="666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BATTLE DAMAGE ASSESSMENT GRAPHIC 1</a:t>
            </a:r>
          </a:p>
        </p:txBody>
      </p:sp>
      <p:sp>
        <p:nvSpPr>
          <p:cNvPr id="267" name="Google Shape;267;p26"/>
          <p:cNvSpPr txBox="1"/>
          <p:nvPr/>
        </p:nvSpPr>
        <p:spPr>
          <a:xfrm>
            <a:off x="11309400" y="1998525"/>
            <a:ext cx="1620000" cy="50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chemeClr val="dk1"/>
                </a:solidFill>
              </a:rPr>
              <a:t>PRE-STRIKE</a:t>
            </a:r>
            <a:endParaRPr sz="1600" b="1">
              <a:solidFill>
                <a:schemeClr val="dk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A8CA86-03F9-205A-4E3F-90AF905F24E4}"/>
              </a:ext>
            </a:extLst>
          </p:cNvPr>
          <p:cNvGrpSpPr/>
          <p:nvPr/>
        </p:nvGrpSpPr>
        <p:grpSpPr>
          <a:xfrm rot="21422918">
            <a:off x="14178745" y="2324262"/>
            <a:ext cx="559046" cy="692832"/>
            <a:chOff x="15526400" y="3343535"/>
            <a:chExt cx="1172983" cy="13245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5F7CF2B-DE68-57C6-F7F5-37828A745148}"/>
                </a:ext>
              </a:extLst>
            </p:cNvPr>
            <p:cNvSpPr/>
            <p:nvPr/>
          </p:nvSpPr>
          <p:spPr>
            <a:xfrm>
              <a:off x="15526400" y="3343535"/>
              <a:ext cx="1172983" cy="1324523"/>
            </a:xfrm>
            <a:custGeom>
              <a:avLst/>
              <a:gdLst>
                <a:gd name="connsiteX0" fmla="*/ 351692 w 731520"/>
                <a:gd name="connsiteY0" fmla="*/ 0 h 858129"/>
                <a:gd name="connsiteX1" fmla="*/ 0 w 731520"/>
                <a:gd name="connsiteY1" fmla="*/ 858129 h 858129"/>
                <a:gd name="connsiteX2" fmla="*/ 337624 w 731520"/>
                <a:gd name="connsiteY2" fmla="*/ 647114 h 858129"/>
                <a:gd name="connsiteX3" fmla="*/ 731520 w 731520"/>
                <a:gd name="connsiteY3" fmla="*/ 844061 h 858129"/>
                <a:gd name="connsiteX4" fmla="*/ 351692 w 731520"/>
                <a:gd name="connsiteY4" fmla="*/ 0 h 858129"/>
                <a:gd name="connsiteX0" fmla="*/ 394761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94761 w 731520"/>
                <a:gd name="connsiteY4" fmla="*/ 0 h 992212"/>
                <a:gd name="connsiteX0" fmla="*/ 383994 w 731520"/>
                <a:gd name="connsiteY0" fmla="*/ 0 h 992212"/>
                <a:gd name="connsiteX1" fmla="*/ 0 w 731520"/>
                <a:gd name="connsiteY1" fmla="*/ 992212 h 992212"/>
                <a:gd name="connsiteX2" fmla="*/ 337624 w 731520"/>
                <a:gd name="connsiteY2" fmla="*/ 781197 h 992212"/>
                <a:gd name="connsiteX3" fmla="*/ 731520 w 731520"/>
                <a:gd name="connsiteY3" fmla="*/ 978144 h 992212"/>
                <a:gd name="connsiteX4" fmla="*/ 383994 w 731520"/>
                <a:gd name="connsiteY4" fmla="*/ 0 h 992212"/>
                <a:gd name="connsiteX0" fmla="*/ 383994 w 957635"/>
                <a:gd name="connsiteY0" fmla="*/ 0 h 1313351"/>
                <a:gd name="connsiteX1" fmla="*/ 0 w 957635"/>
                <a:gd name="connsiteY1" fmla="*/ 992212 h 1313351"/>
                <a:gd name="connsiteX2" fmla="*/ 337624 w 957635"/>
                <a:gd name="connsiteY2" fmla="*/ 781197 h 1313351"/>
                <a:gd name="connsiteX3" fmla="*/ 957635 w 957635"/>
                <a:gd name="connsiteY3" fmla="*/ 1313351 h 1313351"/>
                <a:gd name="connsiteX4" fmla="*/ 383994 w 957635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52972 w 1172983"/>
                <a:gd name="connsiteY2" fmla="*/ 781197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13351"/>
                <a:gd name="connsiteX1" fmla="*/ 0 w 1172983"/>
                <a:gd name="connsiteY1" fmla="*/ 1305071 h 1313351"/>
                <a:gd name="connsiteX2" fmla="*/ 574507 w 1172983"/>
                <a:gd name="connsiteY2" fmla="*/ 982322 h 1313351"/>
                <a:gd name="connsiteX3" fmla="*/ 1172983 w 1172983"/>
                <a:gd name="connsiteY3" fmla="*/ 1313351 h 1313351"/>
                <a:gd name="connsiteX4" fmla="*/ 599342 w 1172983"/>
                <a:gd name="connsiteY4" fmla="*/ 0 h 1313351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99342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99342 w 1172983"/>
                <a:gd name="connsiteY4" fmla="*/ 0 h 1302177"/>
                <a:gd name="connsiteX0" fmla="*/ 567040 w 1172983"/>
                <a:gd name="connsiteY0" fmla="*/ 0 h 1302177"/>
                <a:gd name="connsiteX1" fmla="*/ 0 w 1172983"/>
                <a:gd name="connsiteY1" fmla="*/ 1293897 h 1302177"/>
                <a:gd name="connsiteX2" fmla="*/ 574507 w 1172983"/>
                <a:gd name="connsiteY2" fmla="*/ 971148 h 1302177"/>
                <a:gd name="connsiteX3" fmla="*/ 1172983 w 1172983"/>
                <a:gd name="connsiteY3" fmla="*/ 1302177 h 1302177"/>
                <a:gd name="connsiteX4" fmla="*/ 567040 w 1172983"/>
                <a:gd name="connsiteY4" fmla="*/ 0 h 1302177"/>
                <a:gd name="connsiteX0" fmla="*/ 567040 w 1172983"/>
                <a:gd name="connsiteY0" fmla="*/ 0 h 1291003"/>
                <a:gd name="connsiteX1" fmla="*/ 0 w 1172983"/>
                <a:gd name="connsiteY1" fmla="*/ 1282723 h 1291003"/>
                <a:gd name="connsiteX2" fmla="*/ 574507 w 1172983"/>
                <a:gd name="connsiteY2" fmla="*/ 959974 h 1291003"/>
                <a:gd name="connsiteX3" fmla="*/ 1172983 w 1172983"/>
                <a:gd name="connsiteY3" fmla="*/ 1291003 h 1291003"/>
                <a:gd name="connsiteX4" fmla="*/ 567040 w 1172983"/>
                <a:gd name="connsiteY4" fmla="*/ 0 h 1291003"/>
                <a:gd name="connsiteX0" fmla="*/ 577807 w 1172983"/>
                <a:gd name="connsiteY0" fmla="*/ 0 h 1190441"/>
                <a:gd name="connsiteX1" fmla="*/ 0 w 1172983"/>
                <a:gd name="connsiteY1" fmla="*/ 1182161 h 1190441"/>
                <a:gd name="connsiteX2" fmla="*/ 574507 w 1172983"/>
                <a:gd name="connsiteY2" fmla="*/ 859412 h 1190441"/>
                <a:gd name="connsiteX3" fmla="*/ 1172983 w 1172983"/>
                <a:gd name="connsiteY3" fmla="*/ 1190441 h 1190441"/>
                <a:gd name="connsiteX4" fmla="*/ 577807 w 1172983"/>
                <a:gd name="connsiteY4" fmla="*/ 0 h 1190441"/>
                <a:gd name="connsiteX0" fmla="*/ 577807 w 1172983"/>
                <a:gd name="connsiteY0" fmla="*/ 0 h 933449"/>
                <a:gd name="connsiteX1" fmla="*/ 0 w 1172983"/>
                <a:gd name="connsiteY1" fmla="*/ 925169 h 933449"/>
                <a:gd name="connsiteX2" fmla="*/ 574507 w 1172983"/>
                <a:gd name="connsiteY2" fmla="*/ 602420 h 933449"/>
                <a:gd name="connsiteX3" fmla="*/ 1172983 w 1172983"/>
                <a:gd name="connsiteY3" fmla="*/ 933449 h 933449"/>
                <a:gd name="connsiteX4" fmla="*/ 577807 w 1172983"/>
                <a:gd name="connsiteY4" fmla="*/ 0 h 933449"/>
                <a:gd name="connsiteX0" fmla="*/ 599342 w 1172983"/>
                <a:gd name="connsiteY0" fmla="*/ 0 h 1324524"/>
                <a:gd name="connsiteX1" fmla="*/ 0 w 1172983"/>
                <a:gd name="connsiteY1" fmla="*/ 1316244 h 1324524"/>
                <a:gd name="connsiteX2" fmla="*/ 574507 w 1172983"/>
                <a:gd name="connsiteY2" fmla="*/ 993495 h 1324524"/>
                <a:gd name="connsiteX3" fmla="*/ 1172983 w 1172983"/>
                <a:gd name="connsiteY3" fmla="*/ 1324524 h 1324524"/>
                <a:gd name="connsiteX4" fmla="*/ 599342 w 1172983"/>
                <a:gd name="connsiteY4" fmla="*/ 0 h 132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83" h="1324524">
                  <a:moveTo>
                    <a:pt x="599342" y="0"/>
                  </a:moveTo>
                  <a:lnTo>
                    <a:pt x="0" y="1316244"/>
                  </a:lnTo>
                  <a:lnTo>
                    <a:pt x="574507" y="993495"/>
                  </a:lnTo>
                  <a:lnTo>
                    <a:pt x="1172983" y="1324524"/>
                  </a:lnTo>
                  <a:lnTo>
                    <a:pt x="5993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Google Shape;66;p14">
              <a:extLst>
                <a:ext uri="{FF2B5EF4-FFF2-40B4-BE49-F238E27FC236}">
                  <a16:creationId xmlns:a16="http://schemas.microsoft.com/office/drawing/2014/main" xmlns="" id="{96DF8F30-D5E7-4413-877B-ECA1353598ED}"/>
                </a:ext>
              </a:extLst>
            </p:cNvPr>
            <p:cNvSpPr txBox="1"/>
            <p:nvPr/>
          </p:nvSpPr>
          <p:spPr>
            <a:xfrm>
              <a:off x="15716513" y="3587815"/>
              <a:ext cx="502201" cy="649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 dirty="0">
                  <a:solidFill>
                    <a:sysClr val="windowText" lastClr="000000"/>
                  </a:solidFill>
                </a:rPr>
                <a:t>N</a:t>
              </a:r>
              <a:endParaRPr sz="24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08D1518-34EA-AB28-E9ED-EC46093098CC}"/>
              </a:ext>
            </a:extLst>
          </p:cNvPr>
          <p:cNvGrpSpPr/>
          <p:nvPr/>
        </p:nvGrpSpPr>
        <p:grpSpPr>
          <a:xfrm>
            <a:off x="1" y="0"/>
            <a:ext cx="15119349" cy="1980670"/>
            <a:chOff x="1" y="0"/>
            <a:chExt cx="15119349" cy="19806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418392D-C492-E722-7314-74BCF23E61F7}"/>
                </a:ext>
              </a:extLst>
            </p:cNvPr>
            <p:cNvSpPr txBox="1"/>
            <p:nvPr/>
          </p:nvSpPr>
          <p:spPr>
            <a:xfrm>
              <a:off x="9114792" y="556201"/>
              <a:ext cx="22325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MAP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OVERVIEW</a:t>
              </a:r>
            </a:p>
          </p:txBody>
        </p:sp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xmlns="" id="{2AE0B44F-E592-22BF-DB8C-7B292DE18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 b="514"/>
            <a:stretch>
              <a:fillRect/>
            </a:stretch>
          </p:blipFill>
          <p:spPr bwMode="auto">
            <a:xfrm>
              <a:off x="9113720" y="17404"/>
              <a:ext cx="2249106" cy="1888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EEB7D314-A57C-59D3-9BFD-C3160046C5BE}"/>
                </a:ext>
              </a:extLst>
            </p:cNvPr>
            <p:cNvGrpSpPr/>
            <p:nvPr/>
          </p:nvGrpSpPr>
          <p:grpSpPr>
            <a:xfrm>
              <a:off x="1" y="0"/>
              <a:ext cx="15119349" cy="1921524"/>
              <a:chOff x="1" y="-1616"/>
              <a:chExt cx="15119349" cy="19215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CE41EF12-0D87-D90A-BF8C-31A637767750}"/>
                  </a:ext>
                </a:extLst>
              </p:cNvPr>
              <p:cNvSpPr/>
              <p:nvPr/>
            </p:nvSpPr>
            <p:spPr>
              <a:xfrm>
                <a:off x="2447778" y="0"/>
                <a:ext cx="6668087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04AE254D-656B-F1A5-36C1-1661FD3B6DC9}"/>
                  </a:ext>
                </a:extLst>
              </p:cNvPr>
              <p:cNvSpPr/>
              <p:nvPr/>
            </p:nvSpPr>
            <p:spPr>
              <a:xfrm>
                <a:off x="2447567" y="787791"/>
                <a:ext cx="6668087" cy="11321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1AD38573-E694-68C5-C3B8-07C24A4FDFE3}"/>
                  </a:ext>
                </a:extLst>
              </p:cNvPr>
              <p:cNvSpPr/>
              <p:nvPr/>
            </p:nvSpPr>
            <p:spPr>
              <a:xfrm>
                <a:off x="9115654" y="0"/>
                <a:ext cx="2251041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C488175-3CF9-0B90-A478-F1D372A04362}"/>
                  </a:ext>
                </a:extLst>
              </p:cNvPr>
              <p:cNvSpPr/>
              <p:nvPr/>
            </p:nvSpPr>
            <p:spPr>
              <a:xfrm>
                <a:off x="11366695" y="-1616"/>
                <a:ext cx="3752655" cy="7877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6F71D620-3E0D-CFEC-6332-8D077BB1962A}"/>
                  </a:ext>
                </a:extLst>
              </p:cNvPr>
              <p:cNvSpPr/>
              <p:nvPr/>
            </p:nvSpPr>
            <p:spPr>
              <a:xfrm>
                <a:off x="11366694" y="786175"/>
                <a:ext cx="3752655" cy="1133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39899F8A-8F67-B3D6-49CE-F931E9083105}"/>
                  </a:ext>
                </a:extLst>
              </p:cNvPr>
              <p:cNvSpPr/>
              <p:nvPr/>
            </p:nvSpPr>
            <p:spPr>
              <a:xfrm>
                <a:off x="1" y="0"/>
                <a:ext cx="2446916" cy="19199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AE59D11-9ED9-8DC7-4501-F24E6607150E}"/>
                </a:ext>
              </a:extLst>
            </p:cNvPr>
            <p:cNvSpPr txBox="1"/>
            <p:nvPr/>
          </p:nvSpPr>
          <p:spPr>
            <a:xfrm>
              <a:off x="2446917" y="21481"/>
              <a:ext cx="66504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Apatite Steel  Production Facility, SRN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0094A9E-5C2D-D4F1-FA17-E6FF2328E02B}"/>
                </a:ext>
              </a:extLst>
            </p:cNvPr>
            <p:cNvSpPr txBox="1"/>
            <p:nvPr/>
          </p:nvSpPr>
          <p:spPr>
            <a:xfrm>
              <a:off x="2429057" y="945322"/>
              <a:ext cx="3557384" cy="7848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BE: SRNTGT046  CATCODE: 9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MIDB GEO: </a:t>
              </a:r>
              <a:r>
                <a:rPr lang="pt-BR" sz="1500" b="1" dirty="0"/>
                <a:t>N 67 36.462 E 033 24.820</a:t>
              </a:r>
              <a:endParaRPr lang="en-GB" sz="15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/>
                <a:t>ICOD: 2011-JUL-21 DOI:2010-DEC-11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EC155C8-EE17-1503-B1F3-30E7ADE8D962}"/>
                </a:ext>
              </a:extLst>
            </p:cNvPr>
            <p:cNvSpPr txBox="1"/>
            <p:nvPr/>
          </p:nvSpPr>
          <p:spPr>
            <a:xfrm>
              <a:off x="11364760" y="79905"/>
              <a:ext cx="37526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/>
                <a:t>OPAC CLASSIFIED</a:t>
              </a:r>
              <a:br>
                <a:rPr lang="en-GB" sz="2000" b="1" dirty="0"/>
              </a:br>
              <a:r>
                <a:rPr lang="en-GB" sz="2000" b="1" dirty="0"/>
                <a:t>REL TO CJTF-23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0F06161-E2B2-42C8-4AF7-B0F466C31869}"/>
                </a:ext>
              </a:extLst>
            </p:cNvPr>
            <p:cNvSpPr txBox="1"/>
            <p:nvPr/>
          </p:nvSpPr>
          <p:spPr>
            <a:xfrm>
              <a:off x="11347323" y="1112228"/>
              <a:ext cx="37700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/>
                <a:t>DECL ON: 2061-JUL-21</a:t>
              </a:r>
            </a:p>
          </p:txBody>
        </p:sp>
        <p:pic>
          <p:nvPicPr>
            <p:cNvPr id="29" name="Picture 28" descr="D:\GIT PROJECTS\OPAT-background\Virtual Intelligence Service only logo.PNG">
              <a:extLst>
                <a:ext uri="{FF2B5EF4-FFF2-40B4-BE49-F238E27FC236}">
                  <a16:creationId xmlns:a16="http://schemas.microsoft.com/office/drawing/2014/main" xmlns="" id="{D164CCAA-C7BD-83AC-467B-31DBBDA3D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8686" y="21695"/>
              <a:ext cx="2225675" cy="1958975"/>
            </a:xfrm>
            <a:prstGeom prst="rect">
              <a:avLst/>
            </a:prstGeom>
            <a:noFill/>
          </p:spPr>
        </p:pic>
        <p:sp>
          <p:nvSpPr>
            <p:cNvPr id="30" name="Rektangel 11">
              <a:extLst>
                <a:ext uri="{FF2B5EF4-FFF2-40B4-BE49-F238E27FC236}">
                  <a16:creationId xmlns:a16="http://schemas.microsoft.com/office/drawing/2014/main" xmlns="" id="{4C914A16-3B34-D105-6364-E61066EB6A34}"/>
                </a:ext>
              </a:extLst>
            </p:cNvPr>
            <p:cNvSpPr/>
            <p:nvPr/>
          </p:nvSpPr>
          <p:spPr>
            <a:xfrm>
              <a:off x="10481182" y="1280095"/>
              <a:ext cx="118753" cy="1306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0" y="51275"/>
            <a:ext cx="15120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u="sng">
                <a:solidFill>
                  <a:schemeClr val="dk1"/>
                </a:solidFill>
              </a:rPr>
              <a:t>ACRONYMS</a:t>
            </a:r>
            <a:endParaRPr sz="4200" b="1" u="sng">
              <a:solidFill>
                <a:schemeClr val="dk1"/>
              </a:solidFill>
            </a:endParaRPr>
          </a:p>
        </p:txBody>
      </p:sp>
      <p:graphicFrame>
        <p:nvGraphicFramePr>
          <p:cNvPr id="275" name="Google Shape;275;p27"/>
          <p:cNvGraphicFramePr/>
          <p:nvPr/>
        </p:nvGraphicFramePr>
        <p:xfrm>
          <a:off x="952500" y="2088750"/>
          <a:ext cx="13215000" cy="8173050"/>
        </p:xfrm>
        <a:graphic>
          <a:graphicData uri="http://schemas.openxmlformats.org/drawingml/2006/table">
            <a:tbl>
              <a:tblPr>
                <a:noFill/>
                <a:tableStyleId>{AE7EAA58-4EDA-4114-B047-75ABB572CC32}</a:tableStyleId>
              </a:tblPr>
              <a:tblGrid>
                <a:gridCol w="2170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ACRONYM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MEANING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BE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Basic Encyclopedia Number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Alpha/numeric code unique to an installation for incorporation within various national and tactical systems.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Category Code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data Element that classifies the function and purpose of an installation or a facility.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MIDB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Modernized Integrated Database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database comprised of information on facilities of military significance, military forces, and related equipment. 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ICOD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Intelligence Cut Off Date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The date of the latest intelligence data inputted to a feature.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DOI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Date of Image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Date on which a geospatial or intelligence-related image was captured.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Critical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An element of an entity or object that enables it to perform its primary function.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PV CHAR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Physical Vulnerability Characteristic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Standardized alphanumeric code describing the physical and structural properties of a target.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JDPI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Joint Desired Point of 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 unique, alphanumeric coded aimpoint identified by a three dimensional mensurated point. It represents a weapon or capability desired point of impact or penetration.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Circular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90 percent confidence level in the horizontal plane.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LE90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Linear Error at 90%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90 percent confidence level in the vertical dimension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MSL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Mean Sea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Earth reference geoid.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AGL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Above Ground Level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Elevation above ground surface.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NCC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Nearest Collateral Concern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Closest non-targeted structure, area, or entity near a planned point of impact that may be at risk of unintended damage during a military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CER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effects radius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Radius within which collateral damage might happen based on the weapon's characteristics, the target environment, and other operational factors.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CDE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Collateral damage estimate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Systematic process used in military targeting to evaluate the potential for unintended damage or harm to non-combatant entities, structures, or personnel as a result of a planned strike.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4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NSE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/>
                        <a:t>No Strike Element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Specific entities, locations, or objects that are protected from intentional targeting under the Law of Armed Conflict (LOAC) or by operational policy.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276" name="Google Shape;27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-2532" b="-2501"/>
          <a:stretch/>
        </p:blipFill>
        <p:spPr>
          <a:xfrm>
            <a:off x="435875" y="164488"/>
            <a:ext cx="1575817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1004</Words>
  <Application>Microsoft Office PowerPoint</Application>
  <PresentationFormat>Egendefinert</PresentationFormat>
  <Paragraphs>261</Paragraphs>
  <Slides>9</Slides>
  <Notes>9</Notes>
  <HiddenSlides>1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TARGET FOLDER  SRNTGT046  Apatite Steel  Production Facility, SRN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SRNTGT046 Apatite Steel Production Facility</dc:title>
  <dc:subject>SRNTGT046 Apatite Steel Production Facility</dc:subject>
  <dc:creator>132nd Virtual Wing;VIS</dc:creator>
  <cp:lastModifiedBy>Frode Nakken</cp:lastModifiedBy>
  <cp:revision>18</cp:revision>
  <dcterms:modified xsi:type="dcterms:W3CDTF">2025-03-18T19:27:02Z</dcterms:modified>
</cp:coreProperties>
</file>